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p:scale>
          <a:sx n="80" d="100"/>
          <a:sy n="80" d="100"/>
        </p:scale>
        <p:origin x="60" y="-792"/>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1/11/2024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1/11/2024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1/11/2024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1/11/2024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09839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27000"/>
              </a:lnSpc>
            </a:pPr>
            <a:r>
              <a:rPr lang="en-GB" sz="1400" b="1" dirty="0">
                <a:solidFill>
                  <a:srgbClr val="0070C0"/>
                </a:solidFill>
                <a:latin typeface="Helvetica" panose="020B0604020202020204" pitchFamily="34" charset="0"/>
                <a:cs typeface="Helvetica" panose="020B0604020202020204" pitchFamily="34" charset="0"/>
              </a:rPr>
              <a:t>A Wonderful Opportunity To Purchase A Duplex Apartment Located On Exmouth's Prestigious Marina Development With Stunning South Westerly Views Over The Estuary And Dawlish Warren</a:t>
            </a: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Open Plan Living Area And Well-Appointed Kitchen • Cloakroom/WC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Sun Balcony Off Living Area •</a:t>
            </a: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 Bedroom With Built-In Furniture And Sun Balcony • Bathroom/WC •</a:t>
            </a: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 Efficient Electric Boiler • Double Glazed Windows •</a:t>
            </a: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 Super Permeant Home Or Holiday Retreat • No Onward Chain •</a:t>
            </a: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r>
              <a:rPr lang="en-GB" sz="1900">
                <a:solidFill>
                  <a:srgbClr val="000000"/>
                </a:solidFill>
                <a:effectLst/>
                <a:latin typeface="HelveticaNeueLT-Roman"/>
                <a:ea typeface="Times New Roman" panose="02020603050405020304" pitchFamily="18" charset="0"/>
                <a:cs typeface="HelveticaNeueLT-Roman"/>
              </a:rPr>
              <a:t>£</a:t>
            </a:r>
            <a:r>
              <a:rPr lang="en-GB" sz="1900">
                <a:solidFill>
                  <a:srgbClr val="000000"/>
                </a:solidFill>
                <a:latin typeface="HelveticaNeueLT-Roman"/>
                <a:ea typeface="Times New Roman" panose="02020603050405020304" pitchFamily="18" charset="0"/>
                <a:cs typeface="HelveticaNeueLT-Roman"/>
              </a:rPr>
              <a:t>439,950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Leasehold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sz="1800" dirty="0">
                <a:solidFill>
                  <a:srgbClr val="FFFFFF"/>
                </a:solidFill>
                <a:effectLst/>
                <a:latin typeface="HelveticaNeueLT-Medium"/>
                <a:ea typeface="Times New Roman" panose="02020603050405020304" pitchFamily="18" charset="0"/>
              </a:rPr>
              <a:t>28 Madison </a:t>
            </a:r>
            <a:r>
              <a:rPr lang="en-GB" dirty="0">
                <a:solidFill>
                  <a:srgbClr val="FFFFFF"/>
                </a:solidFill>
                <a:latin typeface="HelveticaNeueLT-Medium"/>
                <a:ea typeface="Times New Roman" panose="02020603050405020304" pitchFamily="18" charset="0"/>
              </a:rPr>
              <a:t>Wharf, Shelly Road, Exmouth, EX8 1DA</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2" name="Picture 2">
            <a:extLst>
              <a:ext uri="{FF2B5EF4-FFF2-40B4-BE49-F238E27FC236}">
                <a16:creationId xmlns:a16="http://schemas.microsoft.com/office/drawing/2014/main" id="{52A09C9E-8185-7B6C-A0C2-AC2217F9A5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2270" y="2635477"/>
            <a:ext cx="6353832" cy="445188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CB763100-11BB-BD5D-6EA2-88ECDE97B8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602" y="623014"/>
            <a:ext cx="3167113" cy="23746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a:extLst>
              <a:ext uri="{FF2B5EF4-FFF2-40B4-BE49-F238E27FC236}">
                <a16:creationId xmlns:a16="http://schemas.microsoft.com/office/drawing/2014/main" id="{A3E54551-A529-A92A-9356-22F7FC5498B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9771" y="623014"/>
            <a:ext cx="3214789" cy="237464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a:extLst>
              <a:ext uri="{FF2B5EF4-FFF2-40B4-BE49-F238E27FC236}">
                <a16:creationId xmlns:a16="http://schemas.microsoft.com/office/drawing/2014/main" id="{3A33DB78-AE68-DD03-0CBE-B25B558138E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2219" y="3154393"/>
            <a:ext cx="3167112" cy="218489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a:extLst>
              <a:ext uri="{FF2B5EF4-FFF2-40B4-BE49-F238E27FC236}">
                <a16:creationId xmlns:a16="http://schemas.microsoft.com/office/drawing/2014/main" id="{270E93D9-DEC8-221D-A3D3-CA7A2F86F1A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77352" y="3176954"/>
            <a:ext cx="3214789" cy="216233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4">
            <a:extLst>
              <a:ext uri="{FF2B5EF4-FFF2-40B4-BE49-F238E27FC236}">
                <a16:creationId xmlns:a16="http://schemas.microsoft.com/office/drawing/2014/main" id="{F430FF32-F7A9-DD07-E7FB-1B844DB8E1C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2579" y="5502220"/>
            <a:ext cx="3156752" cy="227820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73BB54A2-35EB-0600-403D-9FA774079A1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91512" y="5502220"/>
            <a:ext cx="3199100" cy="2278201"/>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1908413E-01B3-11A0-2DAE-6C3888D2500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15196" y="7929793"/>
            <a:ext cx="2826348" cy="1724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0587514"/>
          </a:xfrm>
          <a:prstGeom prst="rect">
            <a:avLst/>
          </a:prstGeom>
          <a:noFill/>
        </p:spPr>
        <p:txBody>
          <a:bodyPr wrap="square" rtlCol="0">
            <a:spAutoFit/>
          </a:bodyPr>
          <a:lstStyle/>
          <a:p>
            <a:pPr algn="ctr"/>
            <a:r>
              <a:rPr lang="en-GB" sz="1400" b="1" dirty="0">
                <a:solidFill>
                  <a:srgbClr val="333333"/>
                </a:solidFill>
                <a:effectLst/>
                <a:latin typeface="Helvetica" panose="020B0604020202020204" pitchFamily="34" charset="0"/>
                <a:ea typeface="Times New Roman" panose="02020603050405020304" pitchFamily="18" charset="0"/>
              </a:rPr>
              <a:t>28 Madison Wharf, Shelly Road,</a:t>
            </a:r>
            <a:r>
              <a:rPr lang="en-GB" sz="1400" b="1" dirty="0">
                <a:solidFill>
                  <a:srgbClr val="333333"/>
                </a:solidFill>
                <a:latin typeface="Helvetica" panose="020B0604020202020204" pitchFamily="34" charset="0"/>
                <a:ea typeface="Times New Roman" panose="02020603050405020304" pitchFamily="18" charset="0"/>
              </a:rPr>
              <a:t> Exmouth, EX8 1DA</a:t>
            </a:r>
          </a:p>
          <a:p>
            <a:endParaRPr lang="en-GB" sz="1400" b="1" dirty="0">
              <a:solidFill>
                <a:srgbClr val="333333"/>
              </a:solidFill>
              <a:latin typeface="Helvetica" panose="020B0604020202020204" pitchFamily="34" charset="0"/>
            </a:endParaRPr>
          </a:p>
          <a:p>
            <a:r>
              <a:rPr lang="en-GB" sz="1250" b="1" dirty="0">
                <a:latin typeface="Helvetica" panose="020B0604020202020204" pitchFamily="34" charset="0"/>
                <a:cs typeface="Helvetica" panose="020B0604020202020204" pitchFamily="34" charset="0"/>
              </a:rPr>
              <a:t>THE ACCOMMODATION COMPRISES: </a:t>
            </a:r>
            <a:r>
              <a:rPr lang="en-GB" sz="1250" dirty="0">
                <a:latin typeface="Helvetica" panose="020B0604020202020204" pitchFamily="34" charset="0"/>
                <a:cs typeface="Helvetica" panose="020B0604020202020204" pitchFamily="34" charset="0"/>
              </a:rPr>
              <a:t>Communal entrance door with entry system. Stairs and lift to </a:t>
            </a:r>
            <a:r>
              <a:rPr lang="en-GB" sz="1250" b="1" dirty="0">
                <a:latin typeface="Helvetica" panose="020B0604020202020204" pitchFamily="34" charset="0"/>
                <a:cs typeface="Helvetica" panose="020B0604020202020204" pitchFamily="34" charset="0"/>
              </a:rPr>
              <a:t>SECOND FLOOR</a:t>
            </a:r>
            <a:r>
              <a:rPr lang="en-GB" sz="1250" dirty="0">
                <a:latin typeface="Helvetica" panose="020B0604020202020204" pitchFamily="34" charset="0"/>
                <a:cs typeface="Helvetica" panose="020B0604020202020204" pitchFamily="34" charset="0"/>
              </a:rPr>
              <a:t>.</a:t>
            </a:r>
            <a:br>
              <a:rPr lang="en-GB" sz="1250" dirty="0">
                <a:latin typeface="Helvetica" panose="020B0604020202020204" pitchFamily="34" charset="0"/>
                <a:cs typeface="Helvetica" panose="020B0604020202020204" pitchFamily="34" charset="0"/>
              </a:rPr>
            </a:br>
            <a:r>
              <a:rPr lang="en-GB" sz="1250" dirty="0">
                <a:latin typeface="Helvetica" panose="020B0604020202020204" pitchFamily="34" charset="0"/>
                <a:cs typeface="Helvetica" panose="020B0604020202020204" pitchFamily="34" charset="0"/>
              </a:rPr>
              <a:t> </a:t>
            </a:r>
            <a:br>
              <a:rPr lang="en-GB" sz="1250" dirty="0">
                <a:latin typeface="Helvetica" panose="020B0604020202020204" pitchFamily="34" charset="0"/>
                <a:cs typeface="Helvetica" panose="020B0604020202020204" pitchFamily="34" charset="0"/>
              </a:rPr>
            </a:br>
            <a:r>
              <a:rPr lang="en-GB" sz="1250" dirty="0">
                <a:latin typeface="Helvetica" panose="020B0604020202020204" pitchFamily="34" charset="0"/>
                <a:cs typeface="Helvetica" panose="020B0604020202020204" pitchFamily="34" charset="0"/>
              </a:rPr>
              <a:t>Private front door to:</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RECEPTION HALL: </a:t>
            </a:r>
            <a:r>
              <a:rPr lang="en-GB" sz="1250" dirty="0">
                <a:latin typeface="Helvetica" panose="020B0604020202020204" pitchFamily="34" charset="0"/>
                <a:cs typeface="Helvetica" panose="020B0604020202020204" pitchFamily="34" charset="0"/>
              </a:rPr>
              <a:t>Wood effect flooring; turning staircase to upper floor with good size understairs cupboard beneath; radiator; entry phone.</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OPEN PLAN KITCHEN BREAKFAST/LIVING ROOM:</a:t>
            </a:r>
            <a:r>
              <a:rPr lang="en-GB" sz="1250" dirty="0">
                <a:latin typeface="Helvetica" panose="020B0604020202020204" pitchFamily="34" charset="0"/>
                <a:cs typeface="Helvetica" panose="020B0604020202020204" pitchFamily="34" charset="0"/>
              </a:rPr>
              <a:t> 7.34m x 4.52m (24'1" x 14'10") A stunning living space designed to take full advantage of the uninterrupted estuary and coastline views.</a:t>
            </a: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 </a:t>
            </a: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KITCHEN AREA: </a:t>
            </a:r>
            <a:r>
              <a:rPr lang="en-GB" sz="1250" dirty="0">
                <a:latin typeface="Helvetica" panose="020B0604020202020204" pitchFamily="34" charset="0"/>
                <a:cs typeface="Helvetica" panose="020B0604020202020204" pitchFamily="34" charset="0"/>
              </a:rPr>
              <a:t>Fitted with a range of work top surfaces which incorporates a breakfast area with cupboards and drawers beneath and plumbing for an automatic washing machine; integrated dishwasher beneath; inset one and a half bowl stainless steel sink unit with mixer tap; tiled surrounds; wall mounted cupboards; inset four ring electric hob with oven below and stainless steel extractor hood over; space for fridge freezer; wood effect flooring; ceiling LED spotlighting.</a:t>
            </a:r>
            <a:br>
              <a:rPr lang="en-GB" sz="1250" dirty="0">
                <a:latin typeface="Helvetica" panose="020B0604020202020204" pitchFamily="34" charset="0"/>
                <a:cs typeface="Helvetica" panose="020B0604020202020204" pitchFamily="34" charset="0"/>
              </a:rPr>
            </a:br>
            <a:r>
              <a:rPr lang="en-GB" sz="1250" dirty="0">
                <a:latin typeface="Helvetica" panose="020B0604020202020204" pitchFamily="34" charset="0"/>
                <a:cs typeface="Helvetica" panose="020B0604020202020204" pitchFamily="34" charset="0"/>
              </a:rPr>
              <a:t> </a:t>
            </a: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LIVING AREA: </a:t>
            </a:r>
            <a:r>
              <a:rPr lang="en-GB" sz="1250" dirty="0">
                <a:latin typeface="Helvetica" panose="020B0604020202020204" pitchFamily="34" charset="0"/>
                <a:cs typeface="Helvetica" panose="020B0604020202020204" pitchFamily="34" charset="0"/>
              </a:rPr>
              <a:t>Wall mounted living flame effect electric fire; television point; telephone point; recess ceiling spotlighting; radiator; double glazed picture windows and </a:t>
            </a:r>
            <a:r>
              <a:rPr lang="en-GB" sz="1250" dirty="0" err="1">
                <a:latin typeface="Helvetica" panose="020B0604020202020204" pitchFamily="34" charset="0"/>
                <a:cs typeface="Helvetica" panose="020B0604020202020204" pitchFamily="34" charset="0"/>
              </a:rPr>
              <a:t>french</a:t>
            </a:r>
            <a:r>
              <a:rPr lang="en-GB" sz="1250" dirty="0">
                <a:latin typeface="Helvetica" panose="020B0604020202020204" pitchFamily="34" charset="0"/>
                <a:cs typeface="Helvetica" panose="020B0604020202020204" pitchFamily="34" charset="0"/>
              </a:rPr>
              <a:t> patio doors onto </a:t>
            </a:r>
            <a:r>
              <a:rPr lang="en-GB" sz="1250" b="1" dirty="0">
                <a:latin typeface="Helvetica" panose="020B0604020202020204" pitchFamily="34" charset="0"/>
                <a:cs typeface="Helvetica" panose="020B0604020202020204" pitchFamily="34" charset="0"/>
              </a:rPr>
              <a:t>SUN BALCONY</a:t>
            </a:r>
            <a:r>
              <a:rPr lang="en-GB" sz="1250" dirty="0">
                <a:latin typeface="Helvetica" panose="020B0604020202020204" pitchFamily="34" charset="0"/>
                <a:cs typeface="Helvetica" panose="020B0604020202020204" pitchFamily="34" charset="0"/>
              </a:rPr>
              <a:t> 3.99m x 1.35m (13'1" x 4'5") with glass balustrade and stunning estuary views across to Dawlish Warren.</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CLOAKROOM/WC: </a:t>
            </a:r>
            <a:r>
              <a:rPr lang="en-GB" sz="1250" dirty="0">
                <a:latin typeface="Helvetica" panose="020B0604020202020204" pitchFamily="34" charset="0"/>
                <a:cs typeface="Helvetica" panose="020B0604020202020204" pitchFamily="34" charset="0"/>
              </a:rPr>
              <a:t>Fitted with wash hand basin with cabinet beneath and mirror over; WC with concealed cistern and push button flush; extractor fan; radiator; wood effect flooring.</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FIRST FLOOR GALLERIED LANDING: </a:t>
            </a:r>
            <a:r>
              <a:rPr lang="en-GB" sz="1250" dirty="0">
                <a:latin typeface="Helvetica" panose="020B0604020202020204" pitchFamily="34" charset="0"/>
                <a:cs typeface="Helvetica" panose="020B0604020202020204" pitchFamily="34" charset="0"/>
              </a:rPr>
              <a:t>With display area.</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BEDROOM:</a:t>
            </a:r>
            <a:r>
              <a:rPr lang="en-GB" sz="1250" dirty="0">
                <a:latin typeface="Helvetica" panose="020B0604020202020204" pitchFamily="34" charset="0"/>
                <a:cs typeface="Helvetica" panose="020B0604020202020204" pitchFamily="34" charset="0"/>
              </a:rPr>
              <a:t> 4.5m x 3.51m (14'9" x 11'6") A stunning bedroom with a range of built-in quality bedroom furniture including wardrobes and drawer units; further built-in wardrobe housing electric boiler; cupboard housing water cylinder; recess ceiling LED spotlighting; television point; radiator; picture windows and </a:t>
            </a:r>
            <a:r>
              <a:rPr lang="en-GB" sz="1250" dirty="0" err="1">
                <a:latin typeface="Helvetica" panose="020B0604020202020204" pitchFamily="34" charset="0"/>
                <a:cs typeface="Helvetica" panose="020B0604020202020204" pitchFamily="34" charset="0"/>
              </a:rPr>
              <a:t>french</a:t>
            </a:r>
            <a:r>
              <a:rPr lang="en-GB" sz="1250" dirty="0">
                <a:latin typeface="Helvetica" panose="020B0604020202020204" pitchFamily="34" charset="0"/>
                <a:cs typeface="Helvetica" panose="020B0604020202020204" pitchFamily="34" charset="0"/>
              </a:rPr>
              <a:t> patio doors gaining wonderful coastline views and giving access to:</a:t>
            </a:r>
            <a:r>
              <a:rPr lang="en-GB" sz="1250" b="1" dirty="0">
                <a:latin typeface="Helvetica" panose="020B0604020202020204" pitchFamily="34" charset="0"/>
                <a:cs typeface="Helvetica" panose="020B0604020202020204" pitchFamily="34" charset="0"/>
              </a:rPr>
              <a:t> SECOND SUN BALCONY</a:t>
            </a:r>
            <a:r>
              <a:rPr lang="en-GB" sz="1250" dirty="0">
                <a:latin typeface="Helvetica" panose="020B0604020202020204" pitchFamily="34" charset="0"/>
                <a:cs typeface="Helvetica" panose="020B0604020202020204" pitchFamily="34" charset="0"/>
              </a:rPr>
              <a:t> 4.52m x 1.09m (14'10" x 3'7") with stunning views.</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BATHROOM/WC:</a:t>
            </a:r>
            <a:r>
              <a:rPr lang="en-GB" sz="1250" dirty="0">
                <a:latin typeface="Helvetica" panose="020B0604020202020204" pitchFamily="34" charset="0"/>
                <a:cs typeface="Helvetica" panose="020B0604020202020204" pitchFamily="34" charset="0"/>
              </a:rPr>
              <a:t>B 2.54m x 2.36m (8'4" x 7'9") Bath with shower over with fixed rainfall shower and detachable shower hose; vanity wash hand basin with fitted mirror fronted medicine cabinet over with display light; WC with concealed cistern and push button flush; attractive extensively tiled walls; ceiling LED spotlighting; extractor fan; chrome heated towel rail.</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OUTSIDE: </a:t>
            </a:r>
            <a:r>
              <a:rPr lang="en-GB" sz="1250" dirty="0">
                <a:latin typeface="Helvetica" panose="020B0604020202020204" pitchFamily="34" charset="0"/>
                <a:cs typeface="Helvetica" panose="020B0604020202020204" pitchFamily="34" charset="0"/>
              </a:rPr>
              <a:t>South westerly views cross the Estuary and Dawlish Warren offered via two balconies.</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GARAGE:</a:t>
            </a:r>
            <a:r>
              <a:rPr lang="en-GB" sz="1250" dirty="0">
                <a:latin typeface="Helvetica" panose="020B0604020202020204" pitchFamily="34" charset="0"/>
                <a:cs typeface="Helvetica" panose="020B0604020202020204" pitchFamily="34" charset="0"/>
              </a:rPr>
              <a:t> 4.95m x 2.69m (16'3" x 8'10") With electric up and over door; boarded storage in roof eaves; power and light connected.</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br>
              <a:rPr lang="en-GB" sz="1800" dirty="0">
                <a:solidFill>
                  <a:srgbClr val="333333"/>
                </a:solidFill>
                <a:effectLst/>
                <a:latin typeface="Helvetica" panose="020B0604020202020204" pitchFamily="34" charset="0"/>
                <a:ea typeface="Times New Roman" panose="02020603050405020304" pitchFamily="18" charset="0"/>
                <a:cs typeface="Helvetica-Bold"/>
              </a:rPr>
            </a:br>
            <a:endParaRPr lang="en-US" sz="1100" dirty="0">
              <a:latin typeface="Helvetica" pitchFamily="2"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1631216"/>
          </a:xfrm>
          <a:prstGeom prst="rect">
            <a:avLst/>
          </a:prstGeom>
          <a:noFill/>
        </p:spPr>
        <p:txBody>
          <a:bodyPr wrap="square" rtlCol="0">
            <a:spAutoFit/>
          </a:bodyPr>
          <a:lstStyle/>
          <a:p>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TENURE AND OUTGOINGS: </a:t>
            </a:r>
            <a:r>
              <a:rPr lang="en-GB" sz="1250" dirty="0">
                <a:latin typeface="Helvetica" panose="020B0604020202020204" pitchFamily="34" charset="0"/>
                <a:cs typeface="Helvetica" panose="020B0604020202020204" pitchFamily="34" charset="0"/>
              </a:rPr>
              <a:t>The property is leasehold and held on a 125 year lease from 2002. We understand the service charges are approximately £2056.61 per annum and ground rent is £291 per annum.</a:t>
            </a:r>
          </a:p>
          <a:p>
            <a:endParaRPr lang="en-GB" sz="1250" dirty="0">
              <a:effectLst/>
              <a:latin typeface="Times New Roman" panose="02020603050405020304" pitchFamily="18" charset="0"/>
              <a:ea typeface="Times New Roman" panose="02020603050405020304" pitchFamily="18" charset="0"/>
            </a:endParaRPr>
          </a:p>
          <a:p>
            <a:r>
              <a:rPr lang="en-GB" sz="1250" b="1" dirty="0">
                <a:solidFill>
                  <a:srgbClr val="333333"/>
                </a:solidFill>
                <a:effectLst/>
                <a:latin typeface="Helvetica" panose="020B0604020202020204" pitchFamily="34" charset="0"/>
                <a:ea typeface="Times New Roman" panose="02020603050405020304" pitchFamily="18" charset="0"/>
                <a:cs typeface="Helvetica-Bold"/>
              </a:rPr>
              <a:t> FLOOR PLAN:</a:t>
            </a: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r>
              <a:rPr lang="en-GB" sz="1250" dirty="0">
                <a:solidFill>
                  <a:srgbClr val="333333"/>
                </a:solidFill>
                <a:effectLst/>
                <a:latin typeface="Helvetica" panose="020B0604020202020204" pitchFamily="34" charset="0"/>
                <a:ea typeface="Times New Roman" panose="02020603050405020304" pitchFamily="18" charset="0"/>
                <a:cs typeface="Helvetica-Bold"/>
              </a:rPr>
              <a:t> </a:t>
            </a:r>
            <a:endParaRPr lang="en-GB" sz="1250" dirty="0">
              <a:effectLst/>
              <a:latin typeface="Times New Roman" panose="02020603050405020304" pitchFamily="18" charset="0"/>
              <a:ea typeface="Times New Roman" panose="02020603050405020304" pitchFamily="18" charset="0"/>
            </a:endParaRPr>
          </a:p>
        </p:txBody>
      </p:sp>
      <p:pic>
        <p:nvPicPr>
          <p:cNvPr id="2050" name="Picture 2">
            <a:extLst>
              <a:ext uri="{FF2B5EF4-FFF2-40B4-BE49-F238E27FC236}">
                <a16:creationId xmlns:a16="http://schemas.microsoft.com/office/drawing/2014/main" id="{B5109845-7B5B-E2E6-3FD8-C3886D4237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8131" y="2891464"/>
            <a:ext cx="6404034" cy="7115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107</TotalTime>
  <Words>822</Words>
  <Application>Microsoft Office PowerPoint</Application>
  <PresentationFormat>Custom</PresentationFormat>
  <Paragraphs>24</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Aimee Welch</cp:lastModifiedBy>
  <cp:revision>16</cp:revision>
  <cp:lastPrinted>2024-01-11T16:51:27Z</cp:lastPrinted>
  <dcterms:created xsi:type="dcterms:W3CDTF">2023-03-19T13:39:10Z</dcterms:created>
  <dcterms:modified xsi:type="dcterms:W3CDTF">2024-01-11T16:51:32Z</dcterms:modified>
</cp:coreProperties>
</file>